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sldIdLst>
    <p:sldId id="256" r:id="rId3"/>
    <p:sldId id="270" r:id="rId4"/>
    <p:sldId id="261" r:id="rId5"/>
    <p:sldId id="268" r:id="rId6"/>
    <p:sldId id="269" r:id="rId7"/>
    <p:sldId id="262" r:id="rId8"/>
    <p:sldId id="263" r:id="rId9"/>
    <p:sldId id="264" r:id="rId10"/>
    <p:sldId id="265" r:id="rId11"/>
    <p:sldId id="267" r:id="rId12"/>
    <p:sldId id="266" r:id="rId13"/>
    <p:sldId id="271" r:id="rId14"/>
    <p:sldId id="273" r:id="rId15"/>
    <p:sldId id="274" r:id="rId16"/>
    <p:sldId id="275" r:id="rId17"/>
    <p:sldId id="277" r:id="rId18"/>
    <p:sldId id="276" r:id="rId19"/>
    <p:sldId id="283" r:id="rId20"/>
    <p:sldId id="278" r:id="rId21"/>
    <p:sldId id="279" r:id="rId22"/>
    <p:sldId id="282" r:id="rId23"/>
    <p:sldId id="280" r:id="rId24"/>
    <p:sldId id="281" r:id="rId25"/>
  </p:sldIdLst>
  <p:sldSz cx="9144000" cy="5143500" type="screen16x9"/>
  <p:notesSz cx="6858000" cy="9144000"/>
  <p:defaultTextStyle>
    <a:defPPr>
      <a:defRPr lang="fi-FI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02" y="8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941476"/>
            <a:ext cx="7772400" cy="1382273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582365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A5455-DBB3-4236-A439-06E42F7CC689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7D7AF-4D41-40C3-9E60-EDDE104A827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701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DAB44-233C-496B-92B2-E6C427A9435E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8139E-B43C-422B-8D61-E28A1A298AF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300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963269" y="471083"/>
            <a:ext cx="1863441" cy="4535142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609600" y="471083"/>
            <a:ext cx="5863062" cy="4535142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 rot="5400000">
            <a:off x="23020" y="4016772"/>
            <a:ext cx="5953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52850-022D-401E-887E-FA9031320930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 rot="5400000">
            <a:off x="-385960" y="3012480"/>
            <a:ext cx="141327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>
          <a:xfrm rot="5400000">
            <a:off x="65882" y="4569222"/>
            <a:ext cx="5095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8376F-F84D-4E49-BB88-46B977CFA2A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1379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72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A7E3-1F14-42B2-B32E-A23B06379E24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D1DE8-CAAD-4A60-AC91-443A8B5A0338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528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41796-6958-4745-ACFD-F284432D22AD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732CC-F4EE-413A-9772-47A55540C18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513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CEBD4-EBA5-4C36-9FEE-93095EF223D7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0384B-FA05-4A50-9139-1308F114E6F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5841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7D6A-E4CE-4C23-8B03-840402BE0CB5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038E8-AD94-4AAF-90B6-4CDCD94C322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3679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67F56-C320-4B7F-8F62-A145E6A2CE5A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2241-6303-42B9-9C7B-9D85CF18137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5715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784E7-9CAE-4ED3-8FEC-A45B72D5D4CF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3230C-AD8F-4FC9-A816-EC45735F3DE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8665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E7896-BEF5-4C39-A6D4-35E3D7F96EB0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D9096-AB30-488C-A217-96EAC4CA9A20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359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77E17-2425-4FEE-8B68-A96F242AB7EF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62BF9-2C3E-4785-897B-DFAE27475CB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59480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533A5-749B-44BC-8689-795FB3E55F07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1FEB5-F64B-4A80-B09A-B2DAE9BC7EAE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247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D9AF3-3A8C-4670-BEAA-B6DE9768BC5B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616B2-C186-43CA-B0B9-797FD1F9A94C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4111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2CBBB-299F-465C-AD6B-31F3A4BDBC03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4166F-EE80-42A4-9B21-989B83E8FF5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8900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5936E-C028-4A2E-B3ED-3DFE0D192245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F2B38-4603-4036-89B9-6C86483CE76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997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5E415-C773-41C3-9156-B3E07F500292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576D8-108D-455E-95E6-8CE77BBC541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0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8128621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005939"/>
            <a:ext cx="8128621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24EC-EF43-46C5-8B87-9DB4BA104466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BFFDB-8CB8-4ECD-974A-F205F1C55E07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3598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69915" y="284416"/>
            <a:ext cx="8206752" cy="857250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69915" y="1200151"/>
            <a:ext cx="389099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97459" y="1200151"/>
            <a:ext cx="4179208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AD28-E4BF-4646-9B89-110C380B2E0E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A92E9-C5F5-4548-8521-54B14BA480DC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5957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21334" y="122891"/>
            <a:ext cx="8229600" cy="776977"/>
          </a:xfrm>
        </p:spPr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21334" y="1151335"/>
            <a:ext cx="387605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1334" y="1631156"/>
            <a:ext cx="387605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752082" y="1151335"/>
            <a:ext cx="4098853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752082" y="1631156"/>
            <a:ext cx="4098853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B1B73-53A4-45AC-8982-E05845243CB8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79A7C-D2C6-418A-99D1-79AEBE8C91F4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663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049A-2818-4FD6-B60C-0F54169035A8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E6AF1-E368-4448-AC08-4F0846E9036F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8745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FC81F-FC7B-4DBD-9FAE-75FE83FD07FB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5405-86F3-4CB9-BB91-8B7C48B22215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883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566738" y="204787"/>
            <a:ext cx="2898776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2758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566739" y="1076326"/>
            <a:ext cx="289877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7B6D0-A3F5-4D95-8D7A-B5FC85D19832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D4294-CB61-4DEC-A6E5-4BF4E8E65033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186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065396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2065396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i-FI" noProof="0" smtClean="0"/>
              <a:t>Lisää kuva napsauttamalla kuvaketta</a:t>
            </a:r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2065396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2235-6884-4099-A182-50A2004481B1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13CB5-0DD8-4873-A104-0CD984CF3E99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613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20713" y="342900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20713" y="1372792"/>
            <a:ext cx="8229600" cy="331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6962775" y="4767263"/>
            <a:ext cx="10556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A5BC75-1020-4920-8BB5-682609C3A3B8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487739" y="4767263"/>
            <a:ext cx="33353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170863" y="4767263"/>
            <a:ext cx="6794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BF1EEF2-0FAF-45EA-AC8E-A2514C0F7F01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49" r:id="rId11"/>
    <p:sldLayoutId id="2147483750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 Black" pitchFamily="34" charset="0"/>
          <a:ea typeface="+mj-ea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tsikon paikkamerkki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2051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513B5C2-7249-445E-8BD1-61194EB22B47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63D0B38-7982-4B6A-B6E4-E1BA6610AA0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sp>
        <p:nvSpPr>
          <p:cNvPr id="2055" name="Tekstiruutu 6"/>
          <p:cNvSpPr txBox="1">
            <a:spLocks noChangeArrowheads="1"/>
          </p:cNvSpPr>
          <p:nvPr/>
        </p:nvSpPr>
        <p:spPr bwMode="auto">
          <a:xfrm>
            <a:off x="6996114" y="-833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fi-FI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tsikko 5"/>
          <p:cNvSpPr>
            <a:spLocks noGrp="1"/>
          </p:cNvSpPr>
          <p:nvPr>
            <p:ph type="ctrTitle"/>
          </p:nvPr>
        </p:nvSpPr>
        <p:spPr>
          <a:xfrm>
            <a:off x="685800" y="941785"/>
            <a:ext cx="7772400" cy="1382315"/>
          </a:xfrm>
        </p:spPr>
        <p:txBody>
          <a:bodyPr/>
          <a:lstStyle/>
          <a:p>
            <a:r>
              <a:rPr lang="en-US" dirty="0"/>
              <a:t>KEB-45250</a:t>
            </a:r>
            <a:br>
              <a:rPr lang="en-US" dirty="0"/>
            </a:br>
            <a:r>
              <a:rPr lang="en-US" dirty="0"/>
              <a:t>Numerical Techniques for Process Modeling</a:t>
            </a:r>
            <a:br>
              <a:rPr lang="en-US" dirty="0"/>
            </a:br>
            <a:endParaRPr lang="fi-FI" altLang="fi-FI" dirty="0" smtClean="0">
              <a:cs typeface="Arial" charset="0"/>
            </a:endParaRPr>
          </a:p>
        </p:txBody>
      </p:sp>
      <p:sp>
        <p:nvSpPr>
          <p:cNvPr id="6147" name="Alaotsikko 6"/>
          <p:cNvSpPr>
            <a:spLocks noGrp="1"/>
          </p:cNvSpPr>
          <p:nvPr>
            <p:ph type="subTitle" idx="1"/>
          </p:nvPr>
        </p:nvSpPr>
        <p:spPr>
          <a:xfrm>
            <a:off x="1371600" y="2582466"/>
            <a:ext cx="6400800" cy="1314450"/>
          </a:xfrm>
        </p:spPr>
        <p:txBody>
          <a:bodyPr>
            <a:normAutofit fontScale="47500" lnSpcReduction="20000"/>
          </a:bodyPr>
          <a:lstStyle/>
          <a:p>
            <a:r>
              <a:rPr lang="fi-FI" altLang="fi-FI" dirty="0" err="1" smtClean="0">
                <a:latin typeface="Arial" charset="0"/>
                <a:cs typeface="Arial" charset="0"/>
              </a:rPr>
              <a:t>Spring</a:t>
            </a:r>
            <a:r>
              <a:rPr lang="fi-FI" altLang="fi-FI" dirty="0" smtClean="0">
                <a:latin typeface="Arial" charset="0"/>
                <a:cs typeface="Arial" charset="0"/>
              </a:rPr>
              <a:t> 2018</a:t>
            </a:r>
          </a:p>
          <a:p>
            <a:endParaRPr lang="fi-FI" altLang="fi-FI" dirty="0" smtClean="0">
              <a:latin typeface="Arial" charset="0"/>
              <a:cs typeface="Arial" charset="0"/>
            </a:endParaRPr>
          </a:p>
          <a:p>
            <a:r>
              <a:rPr lang="fi-FI" altLang="fi-FI" dirty="0" smtClean="0">
                <a:latin typeface="Arial" charset="0"/>
                <a:cs typeface="Arial" charset="0"/>
              </a:rPr>
              <a:t>Antti Mikkonen</a:t>
            </a:r>
          </a:p>
          <a:p>
            <a:r>
              <a:rPr lang="fi-FI" altLang="fi-FI" dirty="0" smtClean="0">
                <a:latin typeface="Arial" charset="0"/>
                <a:cs typeface="Arial" charset="0"/>
              </a:rPr>
              <a:t>Kaj </a:t>
            </a:r>
            <a:r>
              <a:rPr lang="fi-FI" altLang="fi-FI" dirty="0" err="1" smtClean="0">
                <a:latin typeface="Arial" charset="0"/>
                <a:cs typeface="Arial" charset="0"/>
              </a:rPr>
              <a:t>Lampio</a:t>
            </a:r>
            <a:endParaRPr lang="fi-FI" altLang="fi-FI" dirty="0" smtClean="0">
              <a:latin typeface="Arial" charset="0"/>
              <a:cs typeface="Arial" charset="0"/>
            </a:endParaRPr>
          </a:p>
          <a:p>
            <a:r>
              <a:rPr lang="fi-FI" altLang="fi-FI" dirty="0" smtClean="0">
                <a:latin typeface="Arial" charset="0"/>
                <a:cs typeface="Arial" charset="0"/>
              </a:rPr>
              <a:t>Niko Niemelä</a:t>
            </a:r>
            <a:endParaRPr lang="fi-FI" altLang="fi-FI" dirty="0" smtClean="0">
              <a:latin typeface="Arial" charset="0"/>
              <a:cs typeface="Arial" charset="0"/>
            </a:endParaRPr>
          </a:p>
          <a:p>
            <a:endParaRPr lang="fi-FI" altLang="fi-FI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 smtClean="0">
                <a:cs typeface="Arial" charset="0"/>
              </a:rPr>
              <a:t>Course material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sz="2500" dirty="0" smtClean="0">
                <a:latin typeface="Arial" charset="0"/>
                <a:cs typeface="Arial" charset="0"/>
              </a:rPr>
              <a:t>CFD part</a:t>
            </a:r>
          </a:p>
          <a:p>
            <a:pPr lvl="1"/>
            <a:r>
              <a:rPr lang="en-US" altLang="fi-FI" sz="2200" dirty="0" smtClean="0">
                <a:latin typeface="Arial" charset="0"/>
                <a:cs typeface="Arial" charset="0"/>
              </a:rPr>
              <a:t>Lecture notes</a:t>
            </a:r>
          </a:p>
          <a:p>
            <a:pPr lvl="2"/>
            <a:r>
              <a:rPr lang="en-US" altLang="fi-FI" sz="2000" dirty="0" smtClean="0">
                <a:latin typeface="Arial" charset="0"/>
                <a:cs typeface="Arial" charset="0"/>
              </a:rPr>
              <a:t>Writing in process</a:t>
            </a:r>
            <a:endParaRPr lang="en-US" altLang="fi-FI" sz="2000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fi-FI" sz="2200" dirty="0" smtClean="0">
                <a:latin typeface="Arial" charset="0"/>
                <a:cs typeface="Arial" charset="0"/>
              </a:rPr>
              <a:t>Additionally</a:t>
            </a:r>
            <a:r>
              <a:rPr lang="en-US" altLang="fi-FI" sz="2500" dirty="0" smtClean="0">
                <a:latin typeface="Arial" charset="0"/>
                <a:cs typeface="Arial" charset="0"/>
              </a:rPr>
              <a:t>: </a:t>
            </a:r>
          </a:p>
          <a:p>
            <a:pPr lvl="2"/>
            <a:r>
              <a:rPr lang="en-US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fi-FI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fi-FI" sz="2000" dirty="0" err="1">
                <a:latin typeface="Arial" panose="020B0604020202020204" pitchFamily="34" charset="0"/>
                <a:cs typeface="Arial" panose="020B0604020202020204" pitchFamily="34" charset="0"/>
              </a:rPr>
              <a:t>Versteeg</a:t>
            </a:r>
            <a:r>
              <a:rPr lang="en-US" altLang="fi-FI" sz="2000" dirty="0">
                <a:latin typeface="Arial" panose="020B0604020202020204" pitchFamily="34" charset="0"/>
                <a:cs typeface="Arial" panose="020B0604020202020204" pitchFamily="34" charset="0"/>
              </a:rPr>
              <a:t> &amp; W. </a:t>
            </a:r>
            <a:r>
              <a:rPr lang="en-US" altLang="fi-FI" sz="2000" dirty="0" err="1">
                <a:latin typeface="Arial" panose="020B0604020202020204" pitchFamily="34" charset="0"/>
                <a:cs typeface="Arial" panose="020B0604020202020204" pitchFamily="34" charset="0"/>
              </a:rPr>
              <a:t>Malalasekera</a:t>
            </a:r>
            <a:r>
              <a:rPr lang="en-US" altLang="fi-FI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2" indent="0">
              <a:buNone/>
            </a:pPr>
            <a:r>
              <a:rPr lang="en-US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	"</a:t>
            </a:r>
            <a:r>
              <a:rPr lang="en-US" altLang="fi-FI" sz="2000" dirty="0">
                <a:latin typeface="Arial" panose="020B0604020202020204" pitchFamily="34" charset="0"/>
                <a:cs typeface="Arial" panose="020B0604020202020204" pitchFamily="34" charset="0"/>
              </a:rPr>
              <a:t>An introduction to computational fluid dynamics: The </a:t>
            </a:r>
            <a:r>
              <a:rPr lang="en-US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finite-           	volume </a:t>
            </a:r>
            <a:r>
              <a:rPr lang="en-US" altLang="fi-FI" sz="2000" dirty="0">
                <a:latin typeface="Arial" panose="020B0604020202020204" pitchFamily="34" charset="0"/>
                <a:cs typeface="Arial" panose="020B0604020202020204" pitchFamily="34" charset="0"/>
              </a:rPr>
              <a:t>method", 2</a:t>
            </a:r>
            <a:r>
              <a:rPr lang="en-US" altLang="fi-FI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fi-FI" sz="2000" dirty="0">
                <a:latin typeface="Arial" panose="020B0604020202020204" pitchFamily="34" charset="0"/>
                <a:cs typeface="Arial" panose="020B0604020202020204" pitchFamily="34" charset="0"/>
              </a:rPr>
              <a:t> ed</a:t>
            </a:r>
            <a:r>
              <a:rPr lang="en-US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457200"/>
            <a:r>
              <a:rPr lang="en-US" altLang="fi-FI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Lecture slides for the rest</a:t>
            </a:r>
            <a:endParaRPr lang="en-US" altLang="fi-FI" sz="2500" dirty="0" smtClean="0">
              <a:latin typeface="Arial" charset="0"/>
              <a:cs typeface="Arial" charset="0"/>
            </a:endParaRPr>
          </a:p>
          <a:p>
            <a:pPr lvl="1"/>
            <a:endParaRPr lang="en-US" altLang="fi-FI" dirty="0" smtClean="0">
              <a:latin typeface="Arial" charset="0"/>
              <a:cs typeface="Arial" charset="0"/>
            </a:endParaRPr>
          </a:p>
          <a:p>
            <a:endParaRPr lang="en-US" altLang="fi-FI" dirty="0" smtClean="0">
              <a:latin typeface="Arial" charset="0"/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10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362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>
          <a:xfrm>
            <a:off x="504219" y="0"/>
            <a:ext cx="8229600" cy="857250"/>
          </a:xfrm>
        </p:spPr>
        <p:txBody>
          <a:bodyPr/>
          <a:lstStyle/>
          <a:p>
            <a:r>
              <a:rPr lang="en-US" altLang="fi-FI" sz="3000" dirty="0" smtClean="0">
                <a:cs typeface="Arial" charset="0"/>
              </a:rPr>
              <a:t>Preliminary plan</a:t>
            </a:r>
            <a:endParaRPr lang="en-US" altLang="fi-FI" sz="3000" dirty="0" smtClean="0"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10.1.2018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11</a:t>
            </a:fld>
            <a:endParaRPr lang="fi-FI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43494"/>
              </p:ext>
            </p:extLst>
          </p:nvPr>
        </p:nvGraphicFramePr>
        <p:xfrm>
          <a:off x="620713" y="829018"/>
          <a:ext cx="7996612" cy="367093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828334">
                  <a:extLst>
                    <a:ext uri="{9D8B030D-6E8A-4147-A177-3AD203B41FA5}">
                      <a16:colId xmlns:a16="http://schemas.microsoft.com/office/drawing/2014/main" val="3892380133"/>
                    </a:ext>
                  </a:extLst>
                </a:gridCol>
                <a:gridCol w="764616">
                  <a:extLst>
                    <a:ext uri="{9D8B030D-6E8A-4147-A177-3AD203B41FA5}">
                      <a16:colId xmlns:a16="http://schemas.microsoft.com/office/drawing/2014/main" val="2146568516"/>
                    </a:ext>
                  </a:extLst>
                </a:gridCol>
                <a:gridCol w="764616">
                  <a:extLst>
                    <a:ext uri="{9D8B030D-6E8A-4147-A177-3AD203B41FA5}">
                      <a16:colId xmlns:a16="http://schemas.microsoft.com/office/drawing/2014/main" val="760988415"/>
                    </a:ext>
                  </a:extLst>
                </a:gridCol>
                <a:gridCol w="2405356">
                  <a:extLst>
                    <a:ext uri="{9D8B030D-6E8A-4147-A177-3AD203B41FA5}">
                      <a16:colId xmlns:a16="http://schemas.microsoft.com/office/drawing/2014/main" val="1263556868"/>
                    </a:ext>
                  </a:extLst>
                </a:gridCol>
                <a:gridCol w="764616">
                  <a:extLst>
                    <a:ext uri="{9D8B030D-6E8A-4147-A177-3AD203B41FA5}">
                      <a16:colId xmlns:a16="http://schemas.microsoft.com/office/drawing/2014/main" val="1743072977"/>
                    </a:ext>
                  </a:extLst>
                </a:gridCol>
                <a:gridCol w="2469074">
                  <a:extLst>
                    <a:ext uri="{9D8B030D-6E8A-4147-A177-3AD203B41FA5}">
                      <a16:colId xmlns:a16="http://schemas.microsoft.com/office/drawing/2014/main" val="27258529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Lectures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Exercises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181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Month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Week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Day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Day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75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77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Introduction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Python basics and </a:t>
                      </a:r>
                      <a:r>
                        <a:rPr lang="en-GB" sz="1200" u="none" strike="noStrike" dirty="0" smtClean="0">
                          <a:effectLst/>
                        </a:rPr>
                        <a:t>libraries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3745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17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Basics. Matrix, NS,…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811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CFD Basics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42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30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31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64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Heat convection, FVM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r>
                        <a:rPr lang="en-GB" sz="1200" u="none" strike="noStrike" dirty="0" smtClean="0">
                          <a:effectLst/>
                        </a:rPr>
                        <a:t>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6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Advection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r>
                        <a:rPr lang="en-GB" sz="1200" u="none" strike="noStrike" dirty="0" smtClean="0">
                          <a:effectLst/>
                        </a:rPr>
                        <a:t>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17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115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72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8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4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Differential equations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2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Linear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46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</a:t>
                      </a:r>
                      <a:r>
                        <a:rPr lang="en-GB" sz="1200" u="none" strike="noStrike" dirty="0" smtClean="0">
                          <a:effectLst/>
                        </a:rPr>
                        <a:t>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8623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4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Linear/Non-l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07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7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7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95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32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Glass tempering</a:t>
            </a:r>
          </a:p>
          <a:p>
            <a:pPr lvl="1"/>
            <a:r>
              <a:rPr lang="en-US" dirty="0" smtClean="0"/>
              <a:t>Antti Mikkonen</a:t>
            </a:r>
          </a:p>
          <a:p>
            <a:r>
              <a:rPr lang="en-US" dirty="0" smtClean="0"/>
              <a:t>Fin optimization (separate slides)</a:t>
            </a:r>
          </a:p>
          <a:p>
            <a:pPr lvl="1"/>
            <a:r>
              <a:rPr lang="en-US" dirty="0" err="1" smtClean="0"/>
              <a:t>Kaj</a:t>
            </a:r>
            <a:r>
              <a:rPr lang="en-US" dirty="0" smtClean="0"/>
              <a:t> </a:t>
            </a:r>
            <a:r>
              <a:rPr lang="en-US" dirty="0" err="1" smtClean="0"/>
              <a:t>Lampio</a:t>
            </a:r>
            <a:endParaRPr lang="en-US" dirty="0" smtClean="0"/>
          </a:p>
          <a:p>
            <a:r>
              <a:rPr lang="en-US" dirty="0" smtClean="0"/>
              <a:t>Combustion modelling	</a:t>
            </a:r>
            <a:r>
              <a:rPr lang="en-US" dirty="0"/>
              <a:t> (separate slides)</a:t>
            </a:r>
            <a:endParaRPr lang="en-US" dirty="0" smtClean="0"/>
          </a:p>
          <a:p>
            <a:pPr lvl="1"/>
            <a:r>
              <a:rPr lang="en-US" dirty="0" smtClean="0"/>
              <a:t>Niko </a:t>
            </a:r>
            <a:r>
              <a:rPr lang="en-US" dirty="0" err="1" smtClean="0"/>
              <a:t>Niemelä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12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808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13</a:t>
            </a:fld>
            <a:endParaRPr lang="fi-FI" dirty="0"/>
          </a:p>
        </p:txBody>
      </p:sp>
      <p:sp>
        <p:nvSpPr>
          <p:cNvPr id="7" name="TextShape 1"/>
          <p:cNvSpPr txBox="1"/>
          <p:nvPr/>
        </p:nvSpPr>
        <p:spPr>
          <a:xfrm>
            <a:off x="620640" y="251460"/>
            <a:ext cx="4593386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i-FI" sz="4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Tempered</a:t>
            </a:r>
            <a:r>
              <a:rPr lang="fi-FI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fi-FI" sz="4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Glass</a:t>
            </a:r>
            <a:endParaRPr lang="fi-FI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8"/>
          <p:cNvPicPr/>
          <p:nvPr/>
        </p:nvPicPr>
        <p:blipFill>
          <a:blip r:embed="rId2"/>
          <a:stretch/>
        </p:blipFill>
        <p:spPr>
          <a:xfrm>
            <a:off x="6686721" y="369766"/>
            <a:ext cx="1315324" cy="3297562"/>
          </a:xfrm>
          <a:prstGeom prst="rect">
            <a:avLst/>
          </a:prstGeom>
          <a:ln>
            <a:noFill/>
          </a:ln>
        </p:spPr>
      </p:pic>
      <p:sp>
        <p:nvSpPr>
          <p:cNvPr id="9" name="CustomShape 5"/>
          <p:cNvSpPr/>
          <p:nvPr/>
        </p:nvSpPr>
        <p:spPr>
          <a:xfrm>
            <a:off x="5544766" y="3804180"/>
            <a:ext cx="3599234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 Hancock Panorama, Chicago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</a:t>
            </a:r>
            <a:r>
              <a:rPr lang="en-US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RhythmicQuietude</a:t>
            </a: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CC BY-SA 3.0 https://commons.wikimedia.org/w/index.php?curid=10589310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6"/>
          <p:cNvSpPr/>
          <p:nvPr/>
        </p:nvSpPr>
        <p:spPr>
          <a:xfrm>
            <a:off x="620640" y="3804180"/>
            <a:ext cx="29516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Safety Glass Door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Wei Min Chan,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https://www.youtube.com/watch?v=aQ902DfWILs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2"/>
          <p:cNvPicPr/>
          <p:nvPr/>
        </p:nvPicPr>
        <p:blipFill>
          <a:blip r:embed="rId3"/>
          <a:stretch/>
        </p:blipFill>
        <p:spPr>
          <a:xfrm>
            <a:off x="620640" y="1232100"/>
            <a:ext cx="4593386" cy="24352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86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14</a:t>
            </a:fld>
            <a:endParaRPr lang="fi-FI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936500" y="3029787"/>
            <a:ext cx="4079160" cy="2011320"/>
          </a:xfrm>
          <a:prstGeom prst="rect">
            <a:avLst/>
          </a:prstGeom>
          <a:ln>
            <a:noFill/>
          </a:ln>
        </p:spPr>
      </p:pic>
      <p:sp>
        <p:nvSpPr>
          <p:cNvPr id="10" name="CustomShape 5"/>
          <p:cNvSpPr/>
          <p:nvPr/>
        </p:nvSpPr>
        <p:spPr>
          <a:xfrm>
            <a:off x="2305440" y="1447200"/>
            <a:ext cx="14176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7"/>
          <p:cNvSpPr/>
          <p:nvPr/>
        </p:nvSpPr>
        <p:spPr>
          <a:xfrm>
            <a:off x="3765240" y="1447200"/>
            <a:ext cx="23425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9"/>
          <p:cNvSpPr/>
          <p:nvPr/>
        </p:nvSpPr>
        <p:spPr>
          <a:xfrm>
            <a:off x="5829840" y="1447200"/>
            <a:ext cx="10216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7" name="Group 26"/>
          <p:cNvGrpSpPr/>
          <p:nvPr/>
        </p:nvGrpSpPr>
        <p:grpSpPr>
          <a:xfrm>
            <a:off x="500220" y="943935"/>
            <a:ext cx="6188040" cy="2145600"/>
            <a:chOff x="663480" y="1447200"/>
            <a:chExt cx="6188040" cy="2145600"/>
          </a:xfrm>
        </p:grpSpPr>
        <p:sp>
          <p:nvSpPr>
            <p:cNvPr id="8" name="CustomShape 3"/>
            <p:cNvSpPr/>
            <p:nvPr/>
          </p:nvSpPr>
          <p:spPr>
            <a:xfrm>
              <a:off x="668160" y="3350160"/>
              <a:ext cx="107856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Aronen 2012 [1]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63480" y="1447200"/>
              <a:ext cx="6188040" cy="1905120"/>
              <a:chOff x="663480" y="1447200"/>
              <a:chExt cx="6188040" cy="1905120"/>
            </a:xfrm>
          </p:grpSpPr>
          <p:pic>
            <p:nvPicPr>
              <p:cNvPr id="7" name="Picture 1"/>
              <p:cNvPicPr/>
              <p:nvPr/>
            </p:nvPicPr>
            <p:blipFill>
              <a:blip r:embed="rId3"/>
              <a:stretch/>
            </p:blipFill>
            <p:spPr>
              <a:xfrm>
                <a:off x="663480" y="1769400"/>
                <a:ext cx="6146280" cy="15829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CustomShape 6"/>
              <p:cNvSpPr/>
              <p:nvPr/>
            </p:nvSpPr>
            <p:spPr>
              <a:xfrm>
                <a:off x="2305440" y="1447200"/>
                <a:ext cx="1417680" cy="369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 </a:t>
                </a:r>
              </a:p>
            </p:txBody>
          </p:sp>
          <p:sp>
            <p:nvSpPr>
              <p:cNvPr id="13" name="CustomShape 8"/>
              <p:cNvSpPr/>
              <p:nvPr/>
            </p:nvSpPr>
            <p:spPr>
              <a:xfrm>
                <a:off x="3765240" y="1447200"/>
                <a:ext cx="2342520" cy="369000"/>
              </a:xfrm>
              <a:prstGeom prst="rect">
                <a:avLst/>
              </a:prstGeom>
              <a:blipFill>
                <a:blip r:embed="rId5"/>
                <a:stretch>
                  <a:fillRect b="-1620"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 </a:t>
                </a:r>
              </a:p>
            </p:txBody>
          </p:sp>
          <p:sp>
            <p:nvSpPr>
              <p:cNvPr id="15" name="CustomShape 10"/>
              <p:cNvSpPr/>
              <p:nvPr/>
            </p:nvSpPr>
            <p:spPr>
              <a:xfrm>
                <a:off x="5829840" y="1447200"/>
                <a:ext cx="1021680" cy="36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 </a:t>
                </a:r>
              </a:p>
            </p:txBody>
          </p:sp>
        </p:grpSp>
      </p:grpSp>
      <p:sp>
        <p:nvSpPr>
          <p:cNvPr id="16" name="CustomShape 11"/>
          <p:cNvSpPr/>
          <p:nvPr/>
        </p:nvSpPr>
        <p:spPr>
          <a:xfrm flipH="1" flipV="1">
            <a:off x="4800125" y="2268075"/>
            <a:ext cx="588600" cy="63317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2374920" y="4668840"/>
            <a:ext cx="12790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4"/>
          <p:cNvSpPr/>
          <p:nvPr/>
        </p:nvSpPr>
        <p:spPr>
          <a:xfrm>
            <a:off x="2374920" y="5038200"/>
            <a:ext cx="2183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6"/>
          <p:cNvSpPr/>
          <p:nvPr/>
        </p:nvSpPr>
        <p:spPr>
          <a:xfrm flipV="1">
            <a:off x="5065511" y="4062642"/>
            <a:ext cx="646429" cy="3171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" name="TextShape 18"/>
          <p:cNvSpPr txBox="1"/>
          <p:nvPr/>
        </p:nvSpPr>
        <p:spPr>
          <a:xfrm>
            <a:off x="443340" y="-11206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i-FI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Production</a:t>
            </a:r>
            <a:endParaRPr lang="fi-FI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CustomShape 19"/>
          <p:cNvSpPr/>
          <p:nvPr/>
        </p:nvSpPr>
        <p:spPr>
          <a:xfrm>
            <a:off x="2369880" y="5408280"/>
            <a:ext cx="2059560" cy="3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8" name="Group 27"/>
          <p:cNvGrpSpPr/>
          <p:nvPr/>
        </p:nvGrpSpPr>
        <p:grpSpPr>
          <a:xfrm>
            <a:off x="2967327" y="3231143"/>
            <a:ext cx="2188080" cy="1483920"/>
            <a:chOff x="2369880" y="4299480"/>
            <a:chExt cx="2188080" cy="1483920"/>
          </a:xfrm>
        </p:grpSpPr>
        <p:sp>
          <p:nvSpPr>
            <p:cNvPr id="18" name="CustomShape 13"/>
            <p:cNvSpPr/>
            <p:nvPr/>
          </p:nvSpPr>
          <p:spPr>
            <a:xfrm>
              <a:off x="2374920" y="4668840"/>
              <a:ext cx="1279080" cy="3690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 </a:t>
              </a:r>
            </a:p>
          </p:txBody>
        </p:sp>
        <p:sp>
          <p:nvSpPr>
            <p:cNvPr id="20" name="CustomShape 15"/>
            <p:cNvSpPr/>
            <p:nvPr/>
          </p:nvSpPr>
          <p:spPr>
            <a:xfrm>
              <a:off x="2374920" y="5038200"/>
              <a:ext cx="2183040" cy="369000"/>
            </a:xfrm>
            <a:prstGeom prst="rect">
              <a:avLst/>
            </a:prstGeom>
            <a:blipFill>
              <a:blip r:embed="rId8"/>
              <a:stretch>
                <a:fillRect b="-1620"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 </a:t>
              </a:r>
            </a:p>
          </p:txBody>
        </p:sp>
        <p:sp>
          <p:nvSpPr>
            <p:cNvPr id="22" name="CustomShape 17"/>
            <p:cNvSpPr/>
            <p:nvPr/>
          </p:nvSpPr>
          <p:spPr>
            <a:xfrm flipH="1">
              <a:off x="2400840" y="4299480"/>
              <a:ext cx="1714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Cooling Jets</a:t>
              </a:r>
            </a:p>
          </p:txBody>
        </p:sp>
        <p:sp>
          <p:nvSpPr>
            <p:cNvPr id="25" name="CustomShape 20"/>
            <p:cNvSpPr/>
            <p:nvPr/>
          </p:nvSpPr>
          <p:spPr>
            <a:xfrm>
              <a:off x="2369880" y="5408280"/>
              <a:ext cx="2059560" cy="375120"/>
            </a:xfrm>
            <a:prstGeom prst="rect">
              <a:avLst/>
            </a:prstGeom>
            <a:blipFill>
              <a:blip r:embed="rId9"/>
              <a:stretch>
                <a:fillRect b="-14475"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85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issues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15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620713" y="1383506"/>
            <a:ext cx="3926160" cy="312876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tretch/>
        </p:blipFill>
        <p:spPr>
          <a:xfrm>
            <a:off x="4806536" y="1383506"/>
            <a:ext cx="4033080" cy="3200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059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stress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16</a:t>
            </a:fld>
            <a:endParaRPr lang="fi-FI"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2449455" y="1348774"/>
            <a:ext cx="4262630" cy="3269865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869660" y="4298189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Antti </a:t>
            </a:r>
            <a:r>
              <a:rPr lang="en-US" sz="800" dirty="0" err="1" smtClean="0"/>
              <a:t>Aronen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048586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transfer modeling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17</a:t>
            </a:fld>
            <a:endParaRPr lang="fi-FI" dirty="0"/>
          </a:p>
        </p:txBody>
      </p:sp>
      <p:pic>
        <p:nvPicPr>
          <p:cNvPr id="7" name="Picture 204"/>
          <p:cNvPicPr/>
          <p:nvPr/>
        </p:nvPicPr>
        <p:blipFill>
          <a:blip r:embed="rId2"/>
          <a:stretch/>
        </p:blipFill>
        <p:spPr>
          <a:xfrm>
            <a:off x="620713" y="1740046"/>
            <a:ext cx="4271040" cy="13035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773713" y="3073486"/>
            <a:ext cx="3964680" cy="82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Schematic of the nozzles (a) and locations in nozzle plate (b).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26"/>
          <p:cNvPicPr/>
          <p:nvPr/>
        </p:nvPicPr>
        <p:blipFill>
          <a:blip r:embed="rId3"/>
          <a:stretch/>
        </p:blipFill>
        <p:spPr>
          <a:xfrm>
            <a:off x="4855496" y="1564478"/>
            <a:ext cx="3935160" cy="2162880"/>
          </a:xfrm>
          <a:prstGeom prst="rect">
            <a:avLst/>
          </a:prstGeom>
          <a:ln>
            <a:noFill/>
          </a:ln>
        </p:spPr>
      </p:pic>
      <p:sp>
        <p:nvSpPr>
          <p:cNvPr id="10" name="CustomShape 3"/>
          <p:cNvSpPr/>
          <p:nvPr/>
        </p:nvSpPr>
        <p:spPr>
          <a:xfrm>
            <a:off x="5059776" y="3790358"/>
            <a:ext cx="5089680" cy="33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Distribution of heat transfer coefficient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909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18</a:t>
            </a:fld>
            <a:endParaRPr lang="fi-FI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64" y="1325563"/>
            <a:ext cx="3458923" cy="331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1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19</a:t>
            </a:fld>
            <a:endParaRPr lang="fi-FI" dirty="0"/>
          </a:p>
        </p:txBody>
      </p:sp>
      <p:sp>
        <p:nvSpPr>
          <p:cNvPr id="7" name="CustomShape 1"/>
          <p:cNvSpPr/>
          <p:nvPr/>
        </p:nvSpPr>
        <p:spPr>
          <a:xfrm>
            <a:off x="649823" y="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8"/>
          <p:cNvPicPr/>
          <p:nvPr/>
        </p:nvPicPr>
        <p:blipFill>
          <a:blip r:embed="rId2"/>
          <a:stretch/>
        </p:blipFill>
        <p:spPr>
          <a:xfrm>
            <a:off x="718889" y="1076258"/>
            <a:ext cx="3532098" cy="3038542"/>
          </a:xfrm>
          <a:prstGeom prst="rect">
            <a:avLst/>
          </a:prstGeom>
          <a:ln>
            <a:noFill/>
          </a:ln>
        </p:spPr>
      </p:pic>
      <p:pic>
        <p:nvPicPr>
          <p:cNvPr id="9" name="Picture 7"/>
          <p:cNvPicPr/>
          <p:nvPr/>
        </p:nvPicPr>
        <p:blipFill>
          <a:blip r:embed="rId3"/>
          <a:stretch/>
        </p:blipFill>
        <p:spPr>
          <a:xfrm>
            <a:off x="4686140" y="2667672"/>
            <a:ext cx="3153240" cy="1773360"/>
          </a:xfrm>
          <a:prstGeom prst="rect">
            <a:avLst/>
          </a:prstGeom>
          <a:ln>
            <a:noFill/>
          </a:ln>
        </p:spPr>
      </p:pic>
      <p:pic>
        <p:nvPicPr>
          <p:cNvPr id="10" name="Picture 4"/>
          <p:cNvPicPr/>
          <p:nvPr/>
        </p:nvPicPr>
        <p:blipFill>
          <a:blip r:embed="rId4"/>
          <a:stretch/>
        </p:blipFill>
        <p:spPr>
          <a:xfrm>
            <a:off x="6147881" y="358897"/>
            <a:ext cx="2730822" cy="22772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32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99" y="1383650"/>
            <a:ext cx="3799354" cy="2937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course about?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4418215" cy="3317081"/>
          </a:xfrm>
        </p:spPr>
        <p:txBody>
          <a:bodyPr/>
          <a:lstStyle/>
          <a:p>
            <a:r>
              <a:rPr lang="en-US" sz="2000" dirty="0" smtClean="0"/>
              <a:t>Industrial applications</a:t>
            </a:r>
          </a:p>
          <a:p>
            <a:pPr lvl="1"/>
            <a:r>
              <a:rPr lang="en-US" sz="1800" dirty="0" smtClean="0"/>
              <a:t>Heat transfer</a:t>
            </a:r>
          </a:p>
          <a:p>
            <a:pPr lvl="1"/>
            <a:r>
              <a:rPr lang="en-US" sz="1800" dirty="0" smtClean="0"/>
              <a:t>Fluid flow</a:t>
            </a:r>
          </a:p>
          <a:p>
            <a:pPr lvl="1"/>
            <a:r>
              <a:rPr lang="en-US" sz="1800" dirty="0" smtClean="0"/>
              <a:t>Reacting systems</a:t>
            </a:r>
          </a:p>
          <a:p>
            <a:r>
              <a:rPr lang="en-US" sz="2000" dirty="0" smtClean="0"/>
              <a:t>Numerical modeling</a:t>
            </a:r>
          </a:p>
          <a:p>
            <a:pPr lvl="1"/>
            <a:r>
              <a:rPr lang="en-US" sz="1800" dirty="0" smtClean="0"/>
              <a:t>Flexible</a:t>
            </a:r>
          </a:p>
          <a:p>
            <a:pPr lvl="1"/>
            <a:r>
              <a:rPr lang="en-US" sz="1800" dirty="0" smtClean="0"/>
              <a:t>Custom codes</a:t>
            </a:r>
          </a:p>
          <a:p>
            <a:pPr lvl="1"/>
            <a:r>
              <a:rPr lang="en-US" sz="1800" dirty="0" smtClean="0"/>
              <a:t>Software packages</a:t>
            </a:r>
            <a:endParaRPr 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</a:t>
            </a:fld>
            <a:endParaRPr lang="fi-FI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36" y="4001270"/>
            <a:ext cx="1098517" cy="3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68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20</a:t>
            </a:fld>
            <a:endParaRPr lang="fi-FI" dirty="0"/>
          </a:p>
        </p:txBody>
      </p:sp>
      <p:sp>
        <p:nvSpPr>
          <p:cNvPr id="7" name="TextShape 1"/>
          <p:cNvSpPr txBox="1"/>
          <p:nvPr/>
        </p:nvSpPr>
        <p:spPr>
          <a:xfrm>
            <a:off x="621073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fi-FI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Joule </a:t>
            </a:r>
            <a:r>
              <a:rPr lang="fi-FI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heating</a:t>
            </a:r>
            <a:endParaRPr lang="fi-FI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2079735" y="915845"/>
            <a:ext cx="4883040" cy="365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33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transfer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1415650"/>
            <a:ext cx="8229600" cy="32313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08844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13"/>
          <p:cNvPicPr/>
          <p:nvPr/>
        </p:nvPicPr>
        <p:blipFill>
          <a:blip r:embed="rId2"/>
          <a:stretch/>
        </p:blipFill>
        <p:spPr>
          <a:xfrm>
            <a:off x="5616090" y="788400"/>
            <a:ext cx="2164320" cy="141048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1608480" y="342900"/>
            <a:ext cx="6171930" cy="8569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i-FI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OpenFOAM, Open Source</a:t>
            </a:r>
            <a:endParaRPr lang="fi-FI" sz="3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758760" y="4767390"/>
            <a:ext cx="2501280" cy="27351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Antti Mikkonen, ICCHMT 2016, Cracow</a:t>
            </a:r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0" name="TextShape 3"/>
          <p:cNvSpPr txBox="1"/>
          <p:nvPr/>
        </p:nvSpPr>
        <p:spPr>
          <a:xfrm>
            <a:off x="7271190" y="4767390"/>
            <a:ext cx="509220" cy="27351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453E73C-F077-4C5B-80FC-364464DB32D7}" type="slidenum">
              <a:rPr lang="en-US" sz="900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</a:t>
            </a:fld>
            <a:r>
              <a:rPr lang="en-US" sz="900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/17</a:t>
            </a:r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1" name="TextShape 4"/>
          <p:cNvSpPr txBox="1"/>
          <p:nvPr/>
        </p:nvSpPr>
        <p:spPr>
          <a:xfrm>
            <a:off x="6365070" y="4767390"/>
            <a:ext cx="1180710" cy="27351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23-26 May6</a:t>
            </a:r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72" name="Picture 1"/>
          <p:cNvPicPr/>
          <p:nvPr/>
        </p:nvPicPr>
        <p:blipFill>
          <a:blip r:embed="rId3"/>
          <a:stretch/>
        </p:blipFill>
        <p:spPr>
          <a:xfrm>
            <a:off x="4120560" y="2752380"/>
            <a:ext cx="3357180" cy="1549800"/>
          </a:xfrm>
          <a:prstGeom prst="rect">
            <a:avLst/>
          </a:prstGeom>
          <a:ln>
            <a:noFill/>
          </a:ln>
        </p:spPr>
      </p:pic>
      <p:sp>
        <p:nvSpPr>
          <p:cNvPr id="273" name="CustomShape 5"/>
          <p:cNvSpPr/>
          <p:nvPr/>
        </p:nvSpPr>
        <p:spPr>
          <a:xfrm>
            <a:off x="2189250" y="4513320"/>
            <a:ext cx="4738770" cy="2502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US" sz="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 address: 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https://github.com/OpenFOAM/OpenFOAM-dev/blob/master/src/TurbulenceModels/turbulenceModels/RAS/kOmegaSST/kOmegaSST.C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Picture 14"/>
          <p:cNvPicPr/>
          <p:nvPr/>
        </p:nvPicPr>
        <p:blipFill>
          <a:blip r:embed="rId4"/>
          <a:stretch/>
        </p:blipFill>
        <p:spPr>
          <a:xfrm>
            <a:off x="1669770" y="1584360"/>
            <a:ext cx="2360070" cy="956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4295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608480" y="342900"/>
            <a:ext cx="6171930" cy="8569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fi-FI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</a:t>
            </a:r>
            <a:r>
              <a:rPr lang="fi-FI" sz="3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heating</a:t>
            </a:r>
            <a:r>
              <a:rPr lang="fi-FI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fi-FI" sz="3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</a:t>
            </a:r>
            <a:r>
              <a:rPr lang="fi-FI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fi-FI" sz="3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FEniCS</a:t>
            </a:r>
            <a:r>
              <a:rPr lang="fi-FI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fi-FI" sz="3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275"/>
          <p:cNvPicPr/>
          <p:nvPr/>
        </p:nvPicPr>
        <p:blipFill>
          <a:blip r:embed="rId2"/>
          <a:stretch/>
        </p:blipFill>
        <p:spPr>
          <a:xfrm>
            <a:off x="1691640" y="1714500"/>
            <a:ext cx="2450790" cy="179685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3"/>
          <a:stretch/>
        </p:blipFill>
        <p:spPr>
          <a:xfrm>
            <a:off x="4572000" y="1690065"/>
            <a:ext cx="3347190" cy="184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3955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 smtClean="0">
                <a:cs typeface="Arial" charset="0"/>
              </a:rPr>
              <a:t>General information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sz="2000" b="1" dirty="0" smtClean="0">
                <a:latin typeface="Arial" charset="0"/>
                <a:cs typeface="Arial" charset="0"/>
              </a:rPr>
              <a:t>First implementation</a:t>
            </a:r>
            <a:r>
              <a:rPr lang="en-US" altLang="fi-FI" sz="2000" dirty="0" smtClean="0">
                <a:latin typeface="Arial" charset="0"/>
                <a:cs typeface="Arial" charset="0"/>
              </a:rPr>
              <a:t>, all plans are preliminary </a:t>
            </a:r>
          </a:p>
          <a:p>
            <a:r>
              <a:rPr lang="en-US" sz="2000" dirty="0"/>
              <a:t>Lectures </a:t>
            </a:r>
          </a:p>
          <a:p>
            <a:pPr lvl="1"/>
            <a:r>
              <a:rPr lang="en-US" sz="1800" dirty="0"/>
              <a:t>Wednesday 13-15 K1241</a:t>
            </a:r>
          </a:p>
          <a:p>
            <a:r>
              <a:rPr lang="en-US" sz="2000" dirty="0"/>
              <a:t>Exercises</a:t>
            </a:r>
          </a:p>
          <a:p>
            <a:pPr lvl="1"/>
            <a:r>
              <a:rPr lang="en-US" sz="1800" dirty="0"/>
              <a:t>Thursday 10-12 </a:t>
            </a:r>
            <a:r>
              <a:rPr lang="en-US" sz="1800" dirty="0" smtClean="0"/>
              <a:t>SB202 – Computer lab</a:t>
            </a:r>
            <a:endParaRPr lang="en-US" sz="1800" dirty="0"/>
          </a:p>
          <a:p>
            <a:r>
              <a:rPr lang="en-US" sz="2000" dirty="0"/>
              <a:t>Intensive course on ANSYS Fluent</a:t>
            </a:r>
          </a:p>
          <a:p>
            <a:pPr lvl="1"/>
            <a:r>
              <a:rPr lang="en-US" sz="1800" dirty="0" smtClean="0"/>
              <a:t>Tuesday 30.1. 9-16 SB202</a:t>
            </a:r>
          </a:p>
          <a:p>
            <a:pPr lvl="1"/>
            <a:r>
              <a:rPr lang="en-US" sz="1800" dirty="0" smtClean="0"/>
              <a:t>Wednesday </a:t>
            </a:r>
            <a:r>
              <a:rPr lang="en-US" sz="1800" dirty="0"/>
              <a:t>31.1. </a:t>
            </a:r>
            <a:r>
              <a:rPr lang="en-US" sz="1800" dirty="0" smtClean="0"/>
              <a:t>9-15 </a:t>
            </a:r>
            <a:r>
              <a:rPr lang="en-US" sz="1800" dirty="0"/>
              <a:t>RG100C</a:t>
            </a:r>
          </a:p>
          <a:p>
            <a:endParaRPr lang="en-US" altLang="fi-FI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4040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6" r="-52486"/>
          <a:stretch/>
        </p:blipFill>
        <p:spPr>
          <a:xfrm>
            <a:off x="6349999" y="1133248"/>
            <a:ext cx="4321178" cy="3210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198608"/>
            <a:ext cx="8229600" cy="857250"/>
          </a:xfrm>
        </p:spPr>
        <p:txBody>
          <a:bodyPr/>
          <a:lstStyle/>
          <a:p>
            <a:r>
              <a:rPr lang="en-US" dirty="0" smtClean="0"/>
              <a:t>CFD software	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026295"/>
            <a:ext cx="8229600" cy="3317081"/>
          </a:xfrm>
        </p:spPr>
        <p:txBody>
          <a:bodyPr/>
          <a:lstStyle/>
          <a:p>
            <a:r>
              <a:rPr lang="en-US" sz="1800" dirty="0" smtClean="0"/>
              <a:t>ANSYS Fluent</a:t>
            </a:r>
          </a:p>
          <a:p>
            <a:pPr lvl="1"/>
            <a:r>
              <a:rPr lang="en-US" sz="1600" dirty="0" smtClean="0"/>
              <a:t>Computational </a:t>
            </a:r>
            <a:r>
              <a:rPr lang="en-US" sz="1600" dirty="0"/>
              <a:t>Fluid Dynamics (CFD) software on </a:t>
            </a:r>
            <a:r>
              <a:rPr lang="en-US" sz="1600" dirty="0" smtClean="0"/>
              <a:t>this course</a:t>
            </a:r>
            <a:endParaRPr lang="en-US" sz="1600" dirty="0"/>
          </a:p>
          <a:p>
            <a:pPr lvl="1"/>
            <a:r>
              <a:rPr lang="en-US" sz="1600" dirty="0" smtClean="0"/>
              <a:t>Easy to learn</a:t>
            </a:r>
          </a:p>
          <a:p>
            <a:pPr lvl="1"/>
            <a:r>
              <a:rPr lang="en-US" sz="1600" dirty="0" smtClean="0"/>
              <a:t>Commercial and expensive </a:t>
            </a:r>
          </a:p>
          <a:p>
            <a:pPr lvl="1"/>
            <a:r>
              <a:rPr lang="en-US" sz="1600" dirty="0" smtClean="0"/>
              <a:t>Intensive course</a:t>
            </a:r>
            <a:endParaRPr lang="en-US" sz="1600" dirty="0"/>
          </a:p>
          <a:p>
            <a:pPr lvl="2"/>
            <a:r>
              <a:rPr lang="en-US" sz="1600" dirty="0"/>
              <a:t>Tuesday 30.1 9-16 SB202</a:t>
            </a:r>
          </a:p>
          <a:p>
            <a:pPr lvl="2"/>
            <a:r>
              <a:rPr lang="en-US" sz="1600" dirty="0"/>
              <a:t>Wednesday 31.1. 9-15 </a:t>
            </a:r>
            <a:r>
              <a:rPr lang="en-US" sz="1600" dirty="0" smtClean="0"/>
              <a:t>RG100C</a:t>
            </a:r>
          </a:p>
          <a:p>
            <a:r>
              <a:rPr lang="en-US" sz="1800" dirty="0" err="1" smtClean="0"/>
              <a:t>OpenFOAM</a:t>
            </a:r>
            <a:endParaRPr lang="en-US" sz="1800" dirty="0" smtClean="0"/>
          </a:p>
          <a:p>
            <a:pPr lvl="1"/>
            <a:r>
              <a:rPr lang="en-US" sz="1600" dirty="0" smtClean="0"/>
              <a:t>More popular at TUT</a:t>
            </a:r>
          </a:p>
          <a:p>
            <a:pPr lvl="1"/>
            <a:r>
              <a:rPr lang="en-US" sz="1600" dirty="0" smtClean="0"/>
              <a:t>Slow to learn</a:t>
            </a:r>
          </a:p>
          <a:p>
            <a:pPr lvl="1"/>
            <a:r>
              <a:rPr lang="en-US" sz="1600" dirty="0" smtClean="0"/>
              <a:t>Free and open source</a:t>
            </a:r>
          </a:p>
          <a:p>
            <a:r>
              <a:rPr lang="en-US" sz="1800" dirty="0" smtClean="0"/>
              <a:t>Many others</a:t>
            </a:r>
          </a:p>
          <a:p>
            <a:pPr lvl="1"/>
            <a:endParaRPr 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6594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66" y="1362075"/>
            <a:ext cx="2476500" cy="590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4126385" cy="3317081"/>
          </a:xfrm>
        </p:spPr>
        <p:txBody>
          <a:bodyPr/>
          <a:lstStyle/>
          <a:p>
            <a:r>
              <a:rPr lang="en-US" sz="2000" dirty="0" smtClean="0"/>
              <a:t>Python 3.6</a:t>
            </a:r>
          </a:p>
          <a:p>
            <a:pPr lvl="1"/>
            <a:r>
              <a:rPr lang="en-US" sz="1800" dirty="0" smtClean="0"/>
              <a:t>Most students familiar with</a:t>
            </a:r>
          </a:p>
          <a:p>
            <a:pPr lvl="1"/>
            <a:r>
              <a:rPr lang="en-US" sz="1800" dirty="0" smtClean="0"/>
              <a:t>One of the most popular languages in the world</a:t>
            </a:r>
          </a:p>
          <a:p>
            <a:pPr lvl="1"/>
            <a:r>
              <a:rPr lang="en-US" sz="1800" dirty="0" smtClean="0"/>
              <a:t>Extensive </a:t>
            </a:r>
            <a:r>
              <a:rPr lang="en-US" sz="1800" b="1" dirty="0" smtClean="0"/>
              <a:t>liberties</a:t>
            </a:r>
            <a:r>
              <a:rPr lang="en-US" sz="1800" dirty="0" smtClean="0"/>
              <a:t> for engineers</a:t>
            </a:r>
          </a:p>
          <a:p>
            <a:r>
              <a:rPr lang="en-US" sz="2000" dirty="0" smtClean="0"/>
              <a:t>If you want to use something else, for example </a:t>
            </a:r>
            <a:r>
              <a:rPr lang="en-US" sz="2000" dirty="0" err="1" smtClean="0"/>
              <a:t>Matlab</a:t>
            </a:r>
            <a:r>
              <a:rPr lang="en-US" sz="2000" dirty="0" smtClean="0"/>
              <a:t>, just ask</a:t>
            </a:r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5</a:t>
            </a:fld>
            <a:endParaRPr lang="fi-FI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83" y="2768500"/>
            <a:ext cx="2949586" cy="1940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566" y="1927311"/>
            <a:ext cx="3769434" cy="7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4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Mandatory steps to pass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sz="2000" dirty="0" smtClean="0">
                <a:latin typeface="Arial" charset="0"/>
                <a:cs typeface="Arial" charset="0"/>
              </a:rPr>
              <a:t>Exam</a:t>
            </a:r>
          </a:p>
          <a:p>
            <a:pPr lvl="1"/>
            <a:r>
              <a:rPr lang="en-US" altLang="fi-FI" sz="1800" dirty="0" smtClean="0">
                <a:latin typeface="Arial" charset="0"/>
                <a:cs typeface="Arial" charset="0"/>
              </a:rPr>
              <a:t>60% of total points</a:t>
            </a:r>
          </a:p>
          <a:p>
            <a:pPr lvl="1"/>
            <a:r>
              <a:rPr lang="en-US" altLang="fi-FI" sz="1800" dirty="0" smtClean="0">
                <a:latin typeface="Arial" charset="0"/>
                <a:cs typeface="Arial" charset="0"/>
              </a:rPr>
              <a:t>Must be passed</a:t>
            </a:r>
          </a:p>
          <a:p>
            <a:r>
              <a:rPr lang="en-US" altLang="fi-FI" sz="2000" dirty="0" smtClean="0">
                <a:latin typeface="Arial" charset="0"/>
                <a:cs typeface="Arial" charset="0"/>
              </a:rPr>
              <a:t>2 </a:t>
            </a:r>
            <a:r>
              <a:rPr lang="en-US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assignments with reports</a:t>
            </a:r>
          </a:p>
          <a:p>
            <a:pPr lvl="1"/>
            <a:r>
              <a:rPr lang="en-US" altLang="fi-FI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40% of total</a:t>
            </a:r>
            <a:r>
              <a:rPr lang="en-US" altLang="fi-FI" sz="1800" dirty="0">
                <a:latin typeface="Arial" charset="0"/>
                <a:cs typeface="Arial" charset="0"/>
              </a:rPr>
              <a:t> points</a:t>
            </a:r>
            <a:endParaRPr lang="en-US" altLang="fi-FI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fi-FI" sz="1800" dirty="0">
                <a:latin typeface="Arial" charset="0"/>
                <a:cs typeface="Arial" charset="0"/>
              </a:rPr>
              <a:t>Must be </a:t>
            </a:r>
            <a:r>
              <a:rPr lang="en-US" altLang="fi-FI" sz="1800" dirty="0" smtClean="0">
                <a:latin typeface="Arial" charset="0"/>
                <a:cs typeface="Arial" charset="0"/>
              </a:rPr>
              <a:t>passed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9245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 smtClean="0">
                <a:cs typeface="Arial" charset="0"/>
              </a:rPr>
              <a:t>Exam, 60%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sz="2000" dirty="0" smtClean="0">
                <a:latin typeface="Arial" charset="0"/>
                <a:cs typeface="Arial" charset="0"/>
              </a:rPr>
              <a:t>11.05.2018, time</a:t>
            </a:r>
            <a:r>
              <a:rPr lang="en-US" altLang="fi-FI" sz="2000" dirty="0" smtClean="0">
                <a:latin typeface="Arial" charset="0"/>
                <a:cs typeface="Arial" charset="0"/>
              </a:rPr>
              <a:t>: 17-20</a:t>
            </a:r>
          </a:p>
          <a:p>
            <a:r>
              <a:rPr lang="en-US" altLang="fi-FI" sz="2000" dirty="0" smtClean="0">
                <a:latin typeface="Arial" charset="0"/>
                <a:cs typeface="Arial" charset="0"/>
              </a:rPr>
              <a:t>Preliminary plan</a:t>
            </a:r>
          </a:p>
          <a:p>
            <a:pPr marL="457200" lvl="1" indent="0">
              <a:buNone/>
            </a:pPr>
            <a:r>
              <a:rPr lang="en-US" altLang="fi-FI" sz="1800" dirty="0" smtClean="0">
                <a:latin typeface="Arial" charset="0"/>
                <a:cs typeface="Arial" charset="0"/>
              </a:rPr>
              <a:t>-  5 questions</a:t>
            </a:r>
          </a:p>
          <a:p>
            <a:pPr marL="457200" lvl="1" indent="0">
              <a:buNone/>
            </a:pPr>
            <a:r>
              <a:rPr lang="en-US" altLang="fi-FI" sz="1800" dirty="0">
                <a:latin typeface="Arial" charset="0"/>
                <a:cs typeface="Arial" charset="0"/>
              </a:rPr>
              <a:t>~ </a:t>
            </a:r>
            <a:r>
              <a:rPr lang="en-US" altLang="fi-FI" sz="1800" dirty="0" smtClean="0">
                <a:latin typeface="Arial" charset="0"/>
                <a:cs typeface="Arial" charset="0"/>
              </a:rPr>
              <a:t>2.5 about Computational Fluid Dynamics</a:t>
            </a:r>
          </a:p>
          <a:p>
            <a:pPr marL="457200" lvl="1" indent="0">
              <a:buNone/>
            </a:pPr>
            <a:r>
              <a:rPr lang="en-US" altLang="fi-FI" sz="1800" dirty="0">
                <a:latin typeface="Arial" charset="0"/>
                <a:cs typeface="Arial" charset="0"/>
              </a:rPr>
              <a:t>~ </a:t>
            </a:r>
            <a:r>
              <a:rPr lang="en-US" altLang="fi-FI" sz="1800" dirty="0" smtClean="0">
                <a:latin typeface="Arial" charset="0"/>
                <a:cs typeface="Arial" charset="0"/>
              </a:rPr>
              <a:t>1.5 </a:t>
            </a:r>
            <a:r>
              <a:rPr lang="en-US" altLang="fi-FI" sz="1800" dirty="0">
                <a:latin typeface="Arial" charset="0"/>
                <a:cs typeface="Arial" charset="0"/>
              </a:rPr>
              <a:t>about</a:t>
            </a:r>
            <a:r>
              <a:rPr lang="en-US" altLang="fi-FI" sz="1800" dirty="0" smtClean="0">
                <a:latin typeface="Arial" charset="0"/>
                <a:cs typeface="Arial" charset="0"/>
              </a:rPr>
              <a:t> numerical modeling in general</a:t>
            </a:r>
          </a:p>
          <a:p>
            <a:pPr marL="457200" lvl="1" indent="0">
              <a:buNone/>
            </a:pPr>
            <a:r>
              <a:rPr lang="en-US" altLang="fi-FI" sz="1800" dirty="0">
                <a:latin typeface="Arial" charset="0"/>
                <a:cs typeface="Arial" charset="0"/>
              </a:rPr>
              <a:t>~ </a:t>
            </a:r>
            <a:r>
              <a:rPr lang="en-US" altLang="fi-FI" sz="1800" dirty="0" smtClean="0">
                <a:latin typeface="Arial" charset="0"/>
                <a:cs typeface="Arial" charset="0"/>
              </a:rPr>
              <a:t>1 </a:t>
            </a:r>
            <a:r>
              <a:rPr lang="en-US" altLang="fi-FI" sz="1800" dirty="0">
                <a:latin typeface="Arial" charset="0"/>
                <a:cs typeface="Arial" charset="0"/>
              </a:rPr>
              <a:t>about</a:t>
            </a:r>
            <a:r>
              <a:rPr lang="en-US" altLang="fi-FI" sz="1800" dirty="0" smtClean="0">
                <a:latin typeface="Arial" charset="0"/>
                <a:cs typeface="Arial" charset="0"/>
              </a:rPr>
              <a:t> reacting systems</a:t>
            </a:r>
          </a:p>
          <a:p>
            <a:pPr lvl="1"/>
            <a:endParaRPr lang="en-US" altLang="fi-FI" dirty="0" smtClean="0">
              <a:latin typeface="Arial" charset="0"/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10.1.2018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5534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 smtClean="0">
                <a:cs typeface="Arial" charset="0"/>
              </a:rPr>
              <a:t>Assignment 1, 25%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8</a:t>
            </a:fld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30" y="1043799"/>
            <a:ext cx="2830378" cy="14858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05" y="3054485"/>
            <a:ext cx="3508701" cy="1407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713" y="1158602"/>
            <a:ext cx="49027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Two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Calculate a 2D case with CFD software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Probably wing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Ansys</a:t>
            </a:r>
            <a:r>
              <a:rPr lang="en-US" sz="1600" dirty="0"/>
              <a:t> </a:t>
            </a:r>
            <a:r>
              <a:rPr lang="en-US" sz="1600" dirty="0" smtClean="0"/>
              <a:t>Fluent/</a:t>
            </a:r>
            <a:r>
              <a:rPr lang="en-US" sz="1600" dirty="0" err="1" smtClean="0"/>
              <a:t>OpenFOAM</a:t>
            </a:r>
            <a:endParaRPr lang="en-US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Industry oriented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Own code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Probably flat plate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Python/other language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Deeper understanding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also do both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5</a:t>
            </a:r>
            <a:r>
              <a:rPr lang="en-US" sz="1600" dirty="0" smtClean="0"/>
              <a:t>-10% extra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58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>
                <a:cs typeface="Arial" charset="0"/>
              </a:rPr>
              <a:t>Assignment </a:t>
            </a:r>
            <a:r>
              <a:rPr lang="en-US" altLang="fi-FI" dirty="0" smtClean="0">
                <a:cs typeface="Arial" charset="0"/>
              </a:rPr>
              <a:t>2, 15%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>
          <a:xfrm>
            <a:off x="620713" y="1372792"/>
            <a:ext cx="5799542" cy="3317081"/>
          </a:xfrm>
        </p:spPr>
        <p:txBody>
          <a:bodyPr/>
          <a:lstStyle/>
          <a:p>
            <a:r>
              <a:rPr lang="en-US" altLang="fi-FI" sz="2500" dirty="0" smtClean="0">
                <a:latin typeface="Arial" charset="0"/>
                <a:cs typeface="Arial" charset="0"/>
              </a:rPr>
              <a:t>Own numerical code (Python)</a:t>
            </a:r>
          </a:p>
          <a:p>
            <a:pPr lvl="1"/>
            <a:r>
              <a:rPr lang="en-US" altLang="fi-FI" sz="2000" dirty="0" smtClean="0">
                <a:latin typeface="Arial" charset="0"/>
                <a:cs typeface="Arial" charset="0"/>
              </a:rPr>
              <a:t>Custom code is better for some applications</a:t>
            </a:r>
          </a:p>
          <a:p>
            <a:pPr lvl="1"/>
            <a:r>
              <a:rPr lang="en-US" altLang="fi-FI" sz="2000" dirty="0" smtClean="0">
                <a:latin typeface="Arial" charset="0"/>
                <a:cs typeface="Arial" charset="0"/>
              </a:rPr>
              <a:t>Combination of analytical models and numerical modeling</a:t>
            </a:r>
          </a:p>
          <a:p>
            <a:r>
              <a:rPr lang="en-US" altLang="fi-FI" sz="2500" dirty="0" smtClean="0">
                <a:latin typeface="Arial" charset="0"/>
                <a:cs typeface="Arial" charset="0"/>
              </a:rPr>
              <a:t>Maybe geothermal energy</a:t>
            </a:r>
          </a:p>
          <a:p>
            <a:endParaRPr lang="en-US" altLang="fi-FI" sz="2500" dirty="0" smtClean="0">
              <a:latin typeface="Arial" charset="0"/>
              <a:cs typeface="Arial" charset="0"/>
            </a:endParaRPr>
          </a:p>
          <a:p>
            <a:endParaRPr lang="en-US" altLang="fi-FI" sz="2500" dirty="0" smtClean="0">
              <a:latin typeface="Arial" charset="0"/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9</a:t>
            </a:fld>
            <a:endParaRPr lang="fi-FI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35" y="649078"/>
            <a:ext cx="2314178" cy="2817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6645" y="3469565"/>
            <a:ext cx="1673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https://commons.wikimedia.org/wiki/File:Impjanti_Gjeotermik.jpg</a:t>
            </a:r>
          </a:p>
        </p:txBody>
      </p:sp>
    </p:spTree>
    <p:extLst>
      <p:ext uri="{BB962C8B-B14F-4D97-AF65-F5344CB8AC3E}">
        <p14:creationId xmlns:p14="http://schemas.microsoft.com/office/powerpoint/2010/main" val="488658253"/>
      </p:ext>
    </p:extLst>
  </p:cSld>
  <p:clrMapOvr>
    <a:masterClrMapping/>
  </p:clrMapOvr>
</p:sld>
</file>

<file path=ppt/theme/theme1.xml><?xml version="1.0" encoding="utf-8"?>
<a:theme xmlns:a="http://schemas.openxmlformats.org/drawingml/2006/main" name="TUT_esityspohja">
  <a:themeElements>
    <a:clrScheme name="TT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BAFF"/>
      </a:accent1>
      <a:accent2>
        <a:srgbClr val="A7D908"/>
      </a:accent2>
      <a:accent3>
        <a:srgbClr val="FF8800"/>
      </a:accent3>
      <a:accent4>
        <a:srgbClr val="046A1D"/>
      </a:accent4>
      <a:accent5>
        <a:srgbClr val="0068BA"/>
      </a:accent5>
      <a:accent6>
        <a:srgbClr val="C0002A"/>
      </a:accent6>
      <a:hlink>
        <a:srgbClr val="34B9FF"/>
      </a:hlink>
      <a:folHlink>
        <a:srgbClr val="A6DB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ukautettu suunnittelumalli">
  <a:themeElements>
    <a:clrScheme name="Mukautett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7F26"/>
      </a:accent1>
      <a:accent2>
        <a:srgbClr val="2C357E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4F07"/>
      </a:hlink>
      <a:folHlink>
        <a:srgbClr val="6C92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TUT_esityspohja</Template>
  <TotalTime>1589</TotalTime>
  <Words>571</Words>
  <Application>Microsoft Office PowerPoint</Application>
  <PresentationFormat>On-screen Show (16:9)</PresentationFormat>
  <Paragraphs>273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DejaVu Sans</vt:lpstr>
      <vt:lpstr>Times New Roman</vt:lpstr>
      <vt:lpstr>TUT_esityspohja</vt:lpstr>
      <vt:lpstr>Mukautettu suunnittelumalli</vt:lpstr>
      <vt:lpstr>KEB-45250 Numerical Techniques for Process Modeling </vt:lpstr>
      <vt:lpstr>What is the course about? </vt:lpstr>
      <vt:lpstr>General information</vt:lpstr>
      <vt:lpstr>CFD software  </vt:lpstr>
      <vt:lpstr>Programming language </vt:lpstr>
      <vt:lpstr>Mandatory steps to pass</vt:lpstr>
      <vt:lpstr>Exam, 60%</vt:lpstr>
      <vt:lpstr>Assignment 1, 25%</vt:lpstr>
      <vt:lpstr>Assignment 2, 15%</vt:lpstr>
      <vt:lpstr>Course material</vt:lpstr>
      <vt:lpstr>Preliminary plan</vt:lpstr>
      <vt:lpstr>Example Cases </vt:lpstr>
      <vt:lpstr>PowerPoint Presentation</vt:lpstr>
      <vt:lpstr>PowerPoint Presentation</vt:lpstr>
      <vt:lpstr>Visual issues</vt:lpstr>
      <vt:lpstr>Residual stress</vt:lpstr>
      <vt:lpstr>Heat transfer modeling</vt:lpstr>
      <vt:lpstr>Mesh</vt:lpstr>
      <vt:lpstr>PowerPoint Presentation</vt:lpstr>
      <vt:lpstr>PowerPoint Presentation</vt:lpstr>
      <vt:lpstr>Heat transfer</vt:lpstr>
      <vt:lpstr>PowerPoint Presentation</vt:lpstr>
      <vt:lpstr>PowerPoint Presentation</vt:lpstr>
    </vt:vector>
  </TitlesOfParts>
  <Company>Tampere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Andersin Virpi</dc:creator>
  <cp:lastModifiedBy>Antti Mikkonen</cp:lastModifiedBy>
  <cp:revision>78</cp:revision>
  <dcterms:created xsi:type="dcterms:W3CDTF">2014-11-03T12:07:37Z</dcterms:created>
  <dcterms:modified xsi:type="dcterms:W3CDTF">2018-01-10T10:45:33Z</dcterms:modified>
</cp:coreProperties>
</file>